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69" r:id="rId3"/>
    <p:sldId id="266" r:id="rId4"/>
    <p:sldId id="289" r:id="rId5"/>
    <p:sldId id="290" r:id="rId6"/>
    <p:sldId id="291" r:id="rId7"/>
    <p:sldId id="292" r:id="rId8"/>
    <p:sldId id="293" r:id="rId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7" autoAdjust="0"/>
    <p:restoredTop sz="89307" autoAdjust="0"/>
  </p:normalViewPr>
  <p:slideViewPr>
    <p:cSldViewPr snapToGrid="0">
      <p:cViewPr varScale="1">
        <p:scale>
          <a:sx n="145" d="100"/>
          <a:sy n="145" d="100"/>
        </p:scale>
        <p:origin x="84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3566E-58DA-4281-9707-ACD482F8EBFC}" type="datetimeFigureOut">
              <a:rPr lang="nb-NO" smtClean="0"/>
              <a:t>17.02.2021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81E39-4A7B-4197-88DA-4B288D5623E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174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A243-1781-4014-8A81-E39ABC8BABA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237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A243-1781-4014-8A81-E39ABC8BABA6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778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A243-1781-4014-8A81-E39ABC8BABA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778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A243-1781-4014-8A81-E39ABC8BABA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9375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A243-1781-4014-8A81-E39ABC8BABA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508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A243-1781-4014-8A81-E39ABC8BABA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111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A243-1781-4014-8A81-E39ABC8BABA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0204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FA243-1781-4014-8A81-E39ABC8BABA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835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12D3F10-14E7-40D7-8A20-168DF9FDC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0A34BF3-DAEA-4441-8C67-6FCBE0E63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4E3E093-AEC3-45C0-8A87-BF683BE9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39F1E1-4D73-478D-8FE1-B9188D5EA14D}" type="datetimeFigureOut">
              <a:rPr lang="sv-SE" smtClean="0"/>
              <a:t>2021-02-17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6B233E6-D275-4F74-8EC5-C3EC7B62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EA5EBE1-91C9-427A-A113-57E639A4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3AB7F-0DE7-477C-B9EE-90E4961413E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909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94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FD1581E-3FC6-4B56-AA1C-7E8BC997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CECF693-11CA-4A57-913A-733967976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15251E7-674F-42D3-8179-C8177F330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39F1E1-4D73-478D-8FE1-B9188D5EA14D}" type="datetimeFigureOut">
              <a:rPr lang="sv-SE" smtClean="0"/>
              <a:t>2021-02-17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28C16DD-60C8-40A7-AEDB-5F572933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489E69-8181-4D52-A7A3-7E54D5DB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F3AB7F-0DE7-477C-B9EE-90E4961413E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479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ruta 6">
            <a:extLst>
              <a:ext uri="{FF2B5EF4-FFF2-40B4-BE49-F238E27FC236}">
                <a16:creationId xmlns:a16="http://schemas.microsoft.com/office/drawing/2014/main" id="{009C7B09-A080-46B2-ACED-566876DA56BE}"/>
              </a:ext>
            </a:extLst>
          </p:cNvPr>
          <p:cNvSpPr txBox="1"/>
          <p:nvPr userDrawn="1"/>
        </p:nvSpPr>
        <p:spPr>
          <a:xfrm>
            <a:off x="0" y="0"/>
            <a:ext cx="1219199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sv-SE" sz="3200" dirty="0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" name="Rak koppling 7">
            <a:extLst>
              <a:ext uri="{FF2B5EF4-FFF2-40B4-BE49-F238E27FC236}">
                <a16:creationId xmlns:a16="http://schemas.microsoft.com/office/drawing/2014/main" id="{55EFF41E-0156-4D9D-B340-EAF2CEDB2F7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6597352"/>
            <a:ext cx="1219200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6" descr="PPT_BuildingPoint_MAIN">
            <a:extLst>
              <a:ext uri="{FF2B5EF4-FFF2-40B4-BE49-F238E27FC236}">
                <a16:creationId xmlns:a16="http://schemas.microsoft.com/office/drawing/2014/main" id="{68C3132A-C422-4F50-AB70-A0ABE40DCCC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/>
          <a:srcRect l="47047" t="34148" b="5136"/>
          <a:stretch/>
        </p:blipFill>
        <p:spPr bwMode="auto">
          <a:xfrm>
            <a:off x="5735960" y="2348880"/>
            <a:ext cx="6456040" cy="4176464"/>
          </a:xfrm>
          <a:prstGeom prst="rect">
            <a:avLst/>
          </a:prstGeom>
          <a:noFill/>
        </p:spPr>
      </p:pic>
      <p:pic>
        <p:nvPicPr>
          <p:cNvPr id="12" name="Bildobjekt 11" descr="En bild som visar ritning&#10;&#10;Automatiskt genererad beskrivning">
            <a:extLst>
              <a:ext uri="{FF2B5EF4-FFF2-40B4-BE49-F238E27FC236}">
                <a16:creationId xmlns:a16="http://schemas.microsoft.com/office/drawing/2014/main" id="{981A62B0-1263-4740-A655-85D3DED5AD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5"/>
          <a:stretch/>
        </p:blipFill>
        <p:spPr>
          <a:xfrm>
            <a:off x="119336" y="2348880"/>
            <a:ext cx="2232248" cy="936104"/>
          </a:xfrm>
          <a:prstGeom prst="rect">
            <a:avLst/>
          </a:prstGeom>
        </p:spPr>
      </p:pic>
      <p:pic>
        <p:nvPicPr>
          <p:cNvPr id="13" name="Picture 6" descr="PPT_BuildingPoint_MAIN">
            <a:extLst>
              <a:ext uri="{FF2B5EF4-FFF2-40B4-BE49-F238E27FC236}">
                <a16:creationId xmlns:a16="http://schemas.microsoft.com/office/drawing/2014/main" id="{89AE72F1-A944-42DA-BCA1-95CC727B04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/>
          <a:srcRect l="-16" r="16" b="67746"/>
          <a:stretch/>
        </p:blipFill>
        <p:spPr bwMode="auto">
          <a:xfrm>
            <a:off x="0" y="0"/>
            <a:ext cx="12192000" cy="22187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118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9BCEDB-BC09-427B-B687-E96BBE07C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26785"/>
            <a:ext cx="10515600" cy="2852737"/>
          </a:xfrm>
        </p:spPr>
        <p:txBody>
          <a:bodyPr/>
          <a:lstStyle/>
          <a:p>
            <a:r>
              <a:rPr lang="nb-NO" b="1" dirty="0">
                <a:solidFill>
                  <a:srgbClr val="0254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V411 – Skaderapport i Trimble Connect</a:t>
            </a:r>
          </a:p>
        </p:txBody>
      </p:sp>
    </p:spTree>
    <p:extLst>
      <p:ext uri="{BB962C8B-B14F-4D97-AF65-F5344CB8AC3E}">
        <p14:creationId xmlns:p14="http://schemas.microsoft.com/office/powerpoint/2010/main" val="148489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6922C3C-F1D2-4BDB-B1F6-EE9B4C6A60E0}"/>
              </a:ext>
            </a:extLst>
          </p:cNvPr>
          <p:cNvCxnSpPr>
            <a:cxnSpLocks/>
          </p:cNvCxnSpPr>
          <p:nvPr/>
        </p:nvCxnSpPr>
        <p:spPr bwMode="auto">
          <a:xfrm>
            <a:off x="-24680" y="1052736"/>
            <a:ext cx="1221668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E6A0CC4B-4738-4521-828F-1D95E62A23F3}"/>
              </a:ext>
            </a:extLst>
          </p:cNvPr>
          <p:cNvCxnSpPr>
            <a:cxnSpLocks/>
          </p:cNvCxnSpPr>
          <p:nvPr/>
        </p:nvCxnSpPr>
        <p:spPr bwMode="auto">
          <a:xfrm>
            <a:off x="0" y="6597352"/>
            <a:ext cx="1219200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0C0096AB-83AD-4BCB-AACE-A4496790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 b="5650"/>
          <a:stretch/>
        </p:blipFill>
        <p:spPr>
          <a:xfrm>
            <a:off x="119336" y="66281"/>
            <a:ext cx="2155171" cy="914445"/>
          </a:xfrm>
          <a:prstGeom prst="rect">
            <a:avLst/>
          </a:prstGeom>
        </p:spPr>
      </p:pic>
      <p:sp>
        <p:nvSpPr>
          <p:cNvPr id="45" name="Google Shape;680;p2">
            <a:extLst>
              <a:ext uri="{FF2B5EF4-FFF2-40B4-BE49-F238E27FC236}">
                <a16:creationId xmlns:a16="http://schemas.microsoft.com/office/drawing/2014/main" id="{2B1F136B-7A4F-4DAD-82F9-4DD1A8FF903D}"/>
              </a:ext>
            </a:extLst>
          </p:cNvPr>
          <p:cNvSpPr txBox="1"/>
          <p:nvPr/>
        </p:nvSpPr>
        <p:spPr>
          <a:xfrm>
            <a:off x="610615" y="424195"/>
            <a:ext cx="3375642" cy="73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005596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0055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Rak koppling 5">
            <a:extLst>
              <a:ext uri="{FF2B5EF4-FFF2-40B4-BE49-F238E27FC236}">
                <a16:creationId xmlns:a16="http://schemas.microsoft.com/office/drawing/2014/main" id="{1BF82490-CABE-4AA4-8845-C835878153CD}"/>
              </a:ext>
            </a:extLst>
          </p:cNvPr>
          <p:cNvCxnSpPr>
            <a:cxnSpLocks/>
          </p:cNvCxnSpPr>
          <p:nvPr/>
        </p:nvCxnSpPr>
        <p:spPr bwMode="auto">
          <a:xfrm>
            <a:off x="-24680" y="1052736"/>
            <a:ext cx="1221668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Rak koppling 6">
            <a:extLst>
              <a:ext uri="{FF2B5EF4-FFF2-40B4-BE49-F238E27FC236}">
                <a16:creationId xmlns:a16="http://schemas.microsoft.com/office/drawing/2014/main" id="{744E9EA6-97EB-4DBC-A315-38246CDBBC18}"/>
              </a:ext>
            </a:extLst>
          </p:cNvPr>
          <p:cNvCxnSpPr>
            <a:cxnSpLocks/>
          </p:cNvCxnSpPr>
          <p:nvPr/>
        </p:nvCxnSpPr>
        <p:spPr bwMode="auto">
          <a:xfrm>
            <a:off x="0" y="6597352"/>
            <a:ext cx="1219200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Bildobjekt 21" descr="En bild som visar hjälm, luft, plan, flyger&#10;&#10;Automatiskt genererad beskrivning">
            <a:extLst>
              <a:ext uri="{FF2B5EF4-FFF2-40B4-BE49-F238E27FC236}">
                <a16:creationId xmlns:a16="http://schemas.microsoft.com/office/drawing/2014/main" id="{B1BF9798-90BA-40C7-AA26-5C0EF0086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878" y="2599770"/>
            <a:ext cx="2596089" cy="1789882"/>
          </a:xfrm>
          <a:prstGeom prst="rect">
            <a:avLst/>
          </a:prstGeom>
        </p:spPr>
      </p:pic>
      <p:pic>
        <p:nvPicPr>
          <p:cNvPr id="18" name="Bildobjekt 23">
            <a:extLst>
              <a:ext uri="{FF2B5EF4-FFF2-40B4-BE49-F238E27FC236}">
                <a16:creationId xmlns:a16="http://schemas.microsoft.com/office/drawing/2014/main" id="{320AA8C4-9A84-4724-B58E-2BFF5F3CD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74" y="1086323"/>
            <a:ext cx="2109136" cy="2109136"/>
          </a:xfrm>
          <a:prstGeom prst="rect">
            <a:avLst/>
          </a:prstGeom>
        </p:spPr>
      </p:pic>
      <p:pic>
        <p:nvPicPr>
          <p:cNvPr id="19" name="Bildobjekt 18" descr="En bild som visar bord, sitter, liten, håller&#10;&#10;Automatiskt genererad beskrivning">
            <a:extLst>
              <a:ext uri="{FF2B5EF4-FFF2-40B4-BE49-F238E27FC236}">
                <a16:creationId xmlns:a16="http://schemas.microsoft.com/office/drawing/2014/main" id="{4243997D-1E12-414B-99A8-32B8FB880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86" y="3969314"/>
            <a:ext cx="1643093" cy="1774946"/>
          </a:xfrm>
          <a:prstGeom prst="rect">
            <a:avLst/>
          </a:prstGeom>
        </p:spPr>
      </p:pic>
      <p:sp>
        <p:nvSpPr>
          <p:cNvPr id="20" name="textruta 25">
            <a:extLst>
              <a:ext uri="{FF2B5EF4-FFF2-40B4-BE49-F238E27FC236}">
                <a16:creationId xmlns:a16="http://schemas.microsoft.com/office/drawing/2014/main" id="{1EC8D33C-6F5E-4A74-BC8A-9A2A3EB716B5}"/>
              </a:ext>
            </a:extLst>
          </p:cNvPr>
          <p:cNvSpPr txBox="1"/>
          <p:nvPr/>
        </p:nvSpPr>
        <p:spPr>
          <a:xfrm>
            <a:off x="9581080" y="4216765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XR10 (Hololens2)</a:t>
            </a:r>
          </a:p>
        </p:txBody>
      </p:sp>
      <p:sp>
        <p:nvSpPr>
          <p:cNvPr id="21" name="textruta 26">
            <a:extLst>
              <a:ext uri="{FF2B5EF4-FFF2-40B4-BE49-F238E27FC236}">
                <a16:creationId xmlns:a16="http://schemas.microsoft.com/office/drawing/2014/main" id="{71B99EDD-D601-4085-99EE-A4FBE0187E4C}"/>
              </a:ext>
            </a:extLst>
          </p:cNvPr>
          <p:cNvSpPr txBox="1"/>
          <p:nvPr/>
        </p:nvSpPr>
        <p:spPr>
          <a:xfrm>
            <a:off x="7890188" y="5736814"/>
            <a:ext cx="115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Sitevision</a:t>
            </a:r>
          </a:p>
        </p:txBody>
      </p:sp>
      <p:sp>
        <p:nvSpPr>
          <p:cNvPr id="22" name="textruta 27">
            <a:extLst>
              <a:ext uri="{FF2B5EF4-FFF2-40B4-BE49-F238E27FC236}">
                <a16:creationId xmlns:a16="http://schemas.microsoft.com/office/drawing/2014/main" id="{19A6475E-05DF-4EBA-B84F-54F7FDB37A80}"/>
              </a:ext>
            </a:extLst>
          </p:cNvPr>
          <p:cNvSpPr txBox="1"/>
          <p:nvPr/>
        </p:nvSpPr>
        <p:spPr>
          <a:xfrm>
            <a:off x="5549658" y="6023093"/>
            <a:ext cx="115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X7 (T10)</a:t>
            </a:r>
          </a:p>
        </p:txBody>
      </p:sp>
      <p:sp>
        <p:nvSpPr>
          <p:cNvPr id="23" name="Pil: vänster-höger 30">
            <a:extLst>
              <a:ext uri="{FF2B5EF4-FFF2-40B4-BE49-F238E27FC236}">
                <a16:creationId xmlns:a16="http://schemas.microsoft.com/office/drawing/2014/main" id="{F48C2A48-A155-4AB0-B65E-5A72E749EAA4}"/>
              </a:ext>
            </a:extLst>
          </p:cNvPr>
          <p:cNvSpPr/>
          <p:nvPr/>
        </p:nvSpPr>
        <p:spPr>
          <a:xfrm rot="951856">
            <a:off x="7620103" y="2453139"/>
            <a:ext cx="1695635" cy="403058"/>
          </a:xfrm>
          <a:prstGeom prst="leftRightArrow">
            <a:avLst/>
          </a:prstGeom>
          <a:solidFill>
            <a:srgbClr val="FFB7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4" name="Pil: vänster-höger 31">
            <a:extLst>
              <a:ext uri="{FF2B5EF4-FFF2-40B4-BE49-F238E27FC236}">
                <a16:creationId xmlns:a16="http://schemas.microsoft.com/office/drawing/2014/main" id="{68ACCA73-37BC-4FF5-AE79-5931C76DD2ED}"/>
              </a:ext>
            </a:extLst>
          </p:cNvPr>
          <p:cNvSpPr/>
          <p:nvPr/>
        </p:nvSpPr>
        <p:spPr>
          <a:xfrm rot="2197514">
            <a:off x="6829641" y="3383185"/>
            <a:ext cx="994299" cy="396653"/>
          </a:xfrm>
          <a:prstGeom prst="leftRightArrow">
            <a:avLst/>
          </a:prstGeom>
          <a:solidFill>
            <a:srgbClr val="FFB7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Pil: vänster-höger 32">
            <a:extLst>
              <a:ext uri="{FF2B5EF4-FFF2-40B4-BE49-F238E27FC236}">
                <a16:creationId xmlns:a16="http://schemas.microsoft.com/office/drawing/2014/main" id="{6B4A6DAF-091F-455D-B19C-631525635A6E}"/>
              </a:ext>
            </a:extLst>
          </p:cNvPr>
          <p:cNvSpPr/>
          <p:nvPr/>
        </p:nvSpPr>
        <p:spPr>
          <a:xfrm rot="20384602" flipH="1">
            <a:off x="3112400" y="2441066"/>
            <a:ext cx="1719295" cy="355413"/>
          </a:xfrm>
          <a:prstGeom prst="leftRightArrow">
            <a:avLst/>
          </a:prstGeom>
          <a:solidFill>
            <a:srgbClr val="FFB7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Pil: vänster-höger 33">
            <a:extLst>
              <a:ext uri="{FF2B5EF4-FFF2-40B4-BE49-F238E27FC236}">
                <a16:creationId xmlns:a16="http://schemas.microsoft.com/office/drawing/2014/main" id="{A010F786-2179-4476-B717-75F486676255}"/>
              </a:ext>
            </a:extLst>
          </p:cNvPr>
          <p:cNvSpPr/>
          <p:nvPr/>
        </p:nvSpPr>
        <p:spPr>
          <a:xfrm rot="19453756">
            <a:off x="4456255" y="3336861"/>
            <a:ext cx="994299" cy="396653"/>
          </a:xfrm>
          <a:prstGeom prst="leftRightArrow">
            <a:avLst/>
          </a:prstGeom>
          <a:solidFill>
            <a:srgbClr val="FFB7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Pil: upp-ned 36">
            <a:extLst>
              <a:ext uri="{FF2B5EF4-FFF2-40B4-BE49-F238E27FC236}">
                <a16:creationId xmlns:a16="http://schemas.microsoft.com/office/drawing/2014/main" id="{7E6451F5-52A4-4D64-831A-31B6A2D66901}"/>
              </a:ext>
            </a:extLst>
          </p:cNvPr>
          <p:cNvSpPr/>
          <p:nvPr/>
        </p:nvSpPr>
        <p:spPr>
          <a:xfrm>
            <a:off x="5952795" y="3714582"/>
            <a:ext cx="321277" cy="502183"/>
          </a:xfrm>
          <a:prstGeom prst="upDownArrow">
            <a:avLst/>
          </a:prstGeom>
          <a:solidFill>
            <a:srgbClr val="FFB7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textruta 37">
            <a:extLst>
              <a:ext uri="{FF2B5EF4-FFF2-40B4-BE49-F238E27FC236}">
                <a16:creationId xmlns:a16="http://schemas.microsoft.com/office/drawing/2014/main" id="{CD7F9E2D-6C45-473B-BC3E-751B3CAFD1A6}"/>
              </a:ext>
            </a:extLst>
          </p:cNvPr>
          <p:cNvSpPr txBox="1"/>
          <p:nvPr/>
        </p:nvSpPr>
        <p:spPr>
          <a:xfrm>
            <a:off x="5640216" y="2944098"/>
            <a:ext cx="111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>
                <a:latin typeface="Arial" panose="020B0604020202020204" pitchFamily="34" charset="0"/>
                <a:cs typeface="Arial" panose="020B0604020202020204" pitchFamily="34" charset="0"/>
              </a:rPr>
              <a:t>Trimble</a:t>
            </a:r>
          </a:p>
          <a:p>
            <a:pPr algn="ctr"/>
            <a:r>
              <a:rPr lang="sv-SE" b="1" dirty="0"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</a:p>
        </p:txBody>
      </p:sp>
      <p:pic>
        <p:nvPicPr>
          <p:cNvPr id="29" name="Bildobjekt 2" descr="En bild som visar sitter, tårta, kamera, ljus&#10;&#10;Automatiskt genererad beskrivning">
            <a:extLst>
              <a:ext uri="{FF2B5EF4-FFF2-40B4-BE49-F238E27FC236}">
                <a16:creationId xmlns:a16="http://schemas.microsoft.com/office/drawing/2014/main" id="{7D7D07BC-039B-4E4D-AE8E-DBB6251BC3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14" y="4452707"/>
            <a:ext cx="2263858" cy="1510879"/>
          </a:xfrm>
          <a:prstGeom prst="rect">
            <a:avLst/>
          </a:prstGeom>
        </p:spPr>
      </p:pic>
      <p:pic>
        <p:nvPicPr>
          <p:cNvPr id="30" name="Google Shape;337;p50">
            <a:extLst>
              <a:ext uri="{FF2B5EF4-FFF2-40B4-BE49-F238E27FC236}">
                <a16:creationId xmlns:a16="http://schemas.microsoft.com/office/drawing/2014/main" id="{22D66BBE-4E86-499F-A7D5-C8743CBD951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7987" y="3096244"/>
            <a:ext cx="2339684" cy="2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36;p50">
            <a:extLst>
              <a:ext uri="{FF2B5EF4-FFF2-40B4-BE49-F238E27FC236}">
                <a16:creationId xmlns:a16="http://schemas.microsoft.com/office/drawing/2014/main" id="{1ED62F30-A7AF-4904-9074-2E51623D3A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6674" y="4408863"/>
            <a:ext cx="1803362" cy="2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38;p50">
            <a:extLst>
              <a:ext uri="{FF2B5EF4-FFF2-40B4-BE49-F238E27FC236}">
                <a16:creationId xmlns:a16="http://schemas.microsoft.com/office/drawing/2014/main" id="{8DE2996B-CD90-4CE3-81BD-0350AD72F47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66674" y="4033786"/>
            <a:ext cx="3471049" cy="2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ruta 25">
            <a:extLst>
              <a:ext uri="{FF2B5EF4-FFF2-40B4-BE49-F238E27FC236}">
                <a16:creationId xmlns:a16="http://schemas.microsoft.com/office/drawing/2014/main" id="{1696A34A-8456-49F5-AF04-1FFF886A9751}"/>
              </a:ext>
            </a:extLst>
          </p:cNvPr>
          <p:cNvSpPr txBox="1"/>
          <p:nvPr/>
        </p:nvSpPr>
        <p:spPr>
          <a:xfrm>
            <a:off x="3475972" y="298888"/>
            <a:ext cx="696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dirty="0">
                <a:solidFill>
                  <a:srgbClr val="00559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Trimble Connect - Integrere Prosesser</a:t>
            </a:r>
          </a:p>
        </p:txBody>
      </p:sp>
    </p:spTree>
    <p:extLst>
      <p:ext uri="{BB962C8B-B14F-4D97-AF65-F5344CB8AC3E}">
        <p14:creationId xmlns:p14="http://schemas.microsoft.com/office/powerpoint/2010/main" val="86332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6922C3C-F1D2-4BDB-B1F6-EE9B4C6A60E0}"/>
              </a:ext>
            </a:extLst>
          </p:cNvPr>
          <p:cNvCxnSpPr>
            <a:cxnSpLocks/>
          </p:cNvCxnSpPr>
          <p:nvPr/>
        </p:nvCxnSpPr>
        <p:spPr bwMode="auto">
          <a:xfrm>
            <a:off x="-24680" y="1052736"/>
            <a:ext cx="1221668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E6A0CC4B-4738-4521-828F-1D95E62A23F3}"/>
              </a:ext>
            </a:extLst>
          </p:cNvPr>
          <p:cNvCxnSpPr>
            <a:cxnSpLocks/>
          </p:cNvCxnSpPr>
          <p:nvPr/>
        </p:nvCxnSpPr>
        <p:spPr bwMode="auto">
          <a:xfrm>
            <a:off x="0" y="6597352"/>
            <a:ext cx="1219200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0C0096AB-83AD-4BCB-AACE-A4496790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 b="5650"/>
          <a:stretch/>
        </p:blipFill>
        <p:spPr>
          <a:xfrm>
            <a:off x="119336" y="66281"/>
            <a:ext cx="2155171" cy="914445"/>
          </a:xfrm>
          <a:prstGeom prst="rect">
            <a:avLst/>
          </a:prstGeom>
        </p:spPr>
      </p:pic>
      <p:sp>
        <p:nvSpPr>
          <p:cNvPr id="21" name="textruta 25">
            <a:extLst>
              <a:ext uri="{FF2B5EF4-FFF2-40B4-BE49-F238E27FC236}">
                <a16:creationId xmlns:a16="http://schemas.microsoft.com/office/drawing/2014/main" id="{5BB85525-0724-48C8-82B8-34DFB6961DFE}"/>
              </a:ext>
            </a:extLst>
          </p:cNvPr>
          <p:cNvSpPr txBox="1"/>
          <p:nvPr/>
        </p:nvSpPr>
        <p:spPr>
          <a:xfrm>
            <a:off x="4413228" y="292670"/>
            <a:ext cx="3674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dirty="0">
                <a:solidFill>
                  <a:srgbClr val="00559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Trimble Connect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85651-2844-4287-8F47-EF51B9513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5" y="1160354"/>
            <a:ext cx="7276661" cy="5185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4FEB06-4684-4929-9AB0-7D764CE6719F}"/>
              </a:ext>
            </a:extLst>
          </p:cNvPr>
          <p:cNvSpPr/>
          <p:nvPr/>
        </p:nvSpPr>
        <p:spPr>
          <a:xfrm>
            <a:off x="447331" y="4729881"/>
            <a:ext cx="210511" cy="223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20D66E-676E-4335-B8A0-040F7FB80F0F}"/>
              </a:ext>
            </a:extLst>
          </p:cNvPr>
          <p:cNvCxnSpPr/>
          <p:nvPr/>
        </p:nvCxnSpPr>
        <p:spPr>
          <a:xfrm flipH="1" flipV="1">
            <a:off x="657842" y="4953548"/>
            <a:ext cx="776253" cy="6578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54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6922C3C-F1D2-4BDB-B1F6-EE9B4C6A60E0}"/>
              </a:ext>
            </a:extLst>
          </p:cNvPr>
          <p:cNvCxnSpPr>
            <a:cxnSpLocks/>
          </p:cNvCxnSpPr>
          <p:nvPr/>
        </p:nvCxnSpPr>
        <p:spPr bwMode="auto">
          <a:xfrm>
            <a:off x="-24680" y="1052736"/>
            <a:ext cx="1221668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E6A0CC4B-4738-4521-828F-1D95E62A23F3}"/>
              </a:ext>
            </a:extLst>
          </p:cNvPr>
          <p:cNvCxnSpPr>
            <a:cxnSpLocks/>
          </p:cNvCxnSpPr>
          <p:nvPr/>
        </p:nvCxnSpPr>
        <p:spPr bwMode="auto">
          <a:xfrm>
            <a:off x="0" y="6597352"/>
            <a:ext cx="1219200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0C0096AB-83AD-4BCB-AACE-A4496790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 b="5650"/>
          <a:stretch/>
        </p:blipFill>
        <p:spPr>
          <a:xfrm>
            <a:off x="119336" y="66281"/>
            <a:ext cx="2155171" cy="914445"/>
          </a:xfrm>
          <a:prstGeom prst="rect">
            <a:avLst/>
          </a:prstGeom>
        </p:spPr>
      </p:pic>
      <p:sp>
        <p:nvSpPr>
          <p:cNvPr id="21" name="textruta 25">
            <a:extLst>
              <a:ext uri="{FF2B5EF4-FFF2-40B4-BE49-F238E27FC236}">
                <a16:creationId xmlns:a16="http://schemas.microsoft.com/office/drawing/2014/main" id="{5BB85525-0724-48C8-82B8-34DFB6961DFE}"/>
              </a:ext>
            </a:extLst>
          </p:cNvPr>
          <p:cNvSpPr txBox="1"/>
          <p:nvPr/>
        </p:nvSpPr>
        <p:spPr>
          <a:xfrm>
            <a:off x="4413228" y="292670"/>
            <a:ext cx="3674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dirty="0">
                <a:solidFill>
                  <a:srgbClr val="00559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Trimble Connect Extensions</a:t>
            </a:r>
          </a:p>
        </p:txBody>
      </p:sp>
      <p:pic>
        <p:nvPicPr>
          <p:cNvPr id="9" name="Bildobjekt 23">
            <a:extLst>
              <a:ext uri="{FF2B5EF4-FFF2-40B4-BE49-F238E27FC236}">
                <a16:creationId xmlns:a16="http://schemas.microsoft.com/office/drawing/2014/main" id="{88D36BCC-9574-4696-A26A-CEFFBA67D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59" y="2283594"/>
            <a:ext cx="2176945" cy="2109136"/>
          </a:xfrm>
          <a:prstGeom prst="rect">
            <a:avLst/>
          </a:prstGeom>
        </p:spPr>
      </p:pic>
      <p:sp>
        <p:nvSpPr>
          <p:cNvPr id="11" name="Pil: vänster-höger 30">
            <a:extLst>
              <a:ext uri="{FF2B5EF4-FFF2-40B4-BE49-F238E27FC236}">
                <a16:creationId xmlns:a16="http://schemas.microsoft.com/office/drawing/2014/main" id="{0A23201D-3E8F-4F7D-A348-9108AA593E46}"/>
              </a:ext>
            </a:extLst>
          </p:cNvPr>
          <p:cNvSpPr/>
          <p:nvPr/>
        </p:nvSpPr>
        <p:spPr>
          <a:xfrm>
            <a:off x="4974542" y="3294062"/>
            <a:ext cx="1750150" cy="403058"/>
          </a:xfrm>
          <a:prstGeom prst="leftRightArrow">
            <a:avLst/>
          </a:prstGeom>
          <a:solidFill>
            <a:srgbClr val="FFB7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" name="textruta 37">
            <a:extLst>
              <a:ext uri="{FF2B5EF4-FFF2-40B4-BE49-F238E27FC236}">
                <a16:creationId xmlns:a16="http://schemas.microsoft.com/office/drawing/2014/main" id="{E9CF67C9-6546-41DC-B31B-8C7285B5AD41}"/>
              </a:ext>
            </a:extLst>
          </p:cNvPr>
          <p:cNvSpPr txBox="1"/>
          <p:nvPr/>
        </p:nvSpPr>
        <p:spPr>
          <a:xfrm>
            <a:off x="3206202" y="4141369"/>
            <a:ext cx="115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Arial" panose="020B0604020202020204" pitchFamily="34" charset="0"/>
                <a:cs typeface="Arial" panose="020B0604020202020204" pitchFamily="34" charset="0"/>
              </a:rPr>
              <a:t>Connect</a:t>
            </a:r>
            <a:endParaRPr lang="sv-S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860553E5-DE42-4DB4-85DB-C625F6946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9512" y="2778242"/>
            <a:ext cx="1363127" cy="1363127"/>
          </a:xfrm>
          <a:prstGeom prst="rect">
            <a:avLst/>
          </a:prstGeom>
        </p:spPr>
      </p:pic>
      <p:sp>
        <p:nvSpPr>
          <p:cNvPr id="14" name="textruta 25">
            <a:extLst>
              <a:ext uri="{FF2B5EF4-FFF2-40B4-BE49-F238E27FC236}">
                <a16:creationId xmlns:a16="http://schemas.microsoft.com/office/drawing/2014/main" id="{DCEB1609-0D73-4E60-A6E4-823B4F758F7C}"/>
              </a:ext>
            </a:extLst>
          </p:cNvPr>
          <p:cNvSpPr txBox="1"/>
          <p:nvPr/>
        </p:nvSpPr>
        <p:spPr>
          <a:xfrm>
            <a:off x="5243045" y="3618975"/>
            <a:ext cx="134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b="1" dirty="0">
                <a:solidFill>
                  <a:srgbClr val="00559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96575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6922C3C-F1D2-4BDB-B1F6-EE9B4C6A60E0}"/>
              </a:ext>
            </a:extLst>
          </p:cNvPr>
          <p:cNvCxnSpPr>
            <a:cxnSpLocks/>
          </p:cNvCxnSpPr>
          <p:nvPr/>
        </p:nvCxnSpPr>
        <p:spPr bwMode="auto">
          <a:xfrm>
            <a:off x="-24680" y="1052736"/>
            <a:ext cx="1221668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E6A0CC4B-4738-4521-828F-1D95E62A23F3}"/>
              </a:ext>
            </a:extLst>
          </p:cNvPr>
          <p:cNvCxnSpPr>
            <a:cxnSpLocks/>
          </p:cNvCxnSpPr>
          <p:nvPr/>
        </p:nvCxnSpPr>
        <p:spPr bwMode="auto">
          <a:xfrm>
            <a:off x="0" y="6597352"/>
            <a:ext cx="1219200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0C0096AB-83AD-4BCB-AACE-A4496790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 b="5650"/>
          <a:stretch/>
        </p:blipFill>
        <p:spPr>
          <a:xfrm>
            <a:off x="119336" y="66281"/>
            <a:ext cx="2155171" cy="914445"/>
          </a:xfrm>
          <a:prstGeom prst="rect">
            <a:avLst/>
          </a:prstGeom>
        </p:spPr>
      </p:pic>
      <p:sp>
        <p:nvSpPr>
          <p:cNvPr id="11" name="Pil: vänster-höger 30">
            <a:extLst>
              <a:ext uri="{FF2B5EF4-FFF2-40B4-BE49-F238E27FC236}">
                <a16:creationId xmlns:a16="http://schemas.microsoft.com/office/drawing/2014/main" id="{0A23201D-3E8F-4F7D-A348-9108AA593E46}"/>
              </a:ext>
            </a:extLst>
          </p:cNvPr>
          <p:cNvSpPr/>
          <p:nvPr/>
        </p:nvSpPr>
        <p:spPr>
          <a:xfrm rot="1278006">
            <a:off x="7201633" y="2830459"/>
            <a:ext cx="1750150" cy="325949"/>
          </a:xfrm>
          <a:prstGeom prst="leftRightArrow">
            <a:avLst/>
          </a:prstGeom>
          <a:solidFill>
            <a:srgbClr val="FFB7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9D8DBB-336B-467C-A918-9A3D4072D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340" y="2523719"/>
            <a:ext cx="2409207" cy="224815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Bildobjekt 23">
            <a:extLst>
              <a:ext uri="{FF2B5EF4-FFF2-40B4-BE49-F238E27FC236}">
                <a16:creationId xmlns:a16="http://schemas.microsoft.com/office/drawing/2014/main" id="{88D36BCC-9574-4696-A26A-CEFFBA67D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46" y="1272931"/>
            <a:ext cx="1499400" cy="14526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9991F44-3323-47E3-AA49-B686863E96BD}"/>
              </a:ext>
            </a:extLst>
          </p:cNvPr>
          <p:cNvGrpSpPr/>
          <p:nvPr/>
        </p:nvGrpSpPr>
        <p:grpSpPr>
          <a:xfrm>
            <a:off x="4356547" y="1679519"/>
            <a:ext cx="2882070" cy="1597179"/>
            <a:chOff x="2274507" y="1954931"/>
            <a:chExt cx="2882070" cy="1597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4537CE-31A7-4325-A9AD-4B7FAB1C7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4211" y="1954931"/>
              <a:ext cx="1602662" cy="1012404"/>
            </a:xfrm>
            <a:prstGeom prst="rect">
              <a:avLst/>
            </a:prstGeom>
          </p:spPr>
        </p:pic>
        <p:sp>
          <p:nvSpPr>
            <p:cNvPr id="13" name="textruta 25">
              <a:extLst>
                <a:ext uri="{FF2B5EF4-FFF2-40B4-BE49-F238E27FC236}">
                  <a16:creationId xmlns:a16="http://schemas.microsoft.com/office/drawing/2014/main" id="{CA87B0B0-A703-447D-B685-01D61957C0E4}"/>
                </a:ext>
              </a:extLst>
            </p:cNvPr>
            <p:cNvSpPr txBox="1"/>
            <p:nvPr/>
          </p:nvSpPr>
          <p:spPr>
            <a:xfrm>
              <a:off x="2274507" y="2967335"/>
              <a:ext cx="28820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b="1" dirty="0">
                  <a:solidFill>
                    <a:srgbClr val="005597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Skaderapport</a:t>
              </a:r>
            </a:p>
            <a:p>
              <a:pPr algn="ctr"/>
              <a:r>
                <a:rPr lang="sv-SE" sz="1600" b="1" dirty="0">
                  <a:solidFill>
                    <a:srgbClr val="005597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extension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F00BED-24BB-4ED4-8369-B3F8756A9BDC}"/>
                </a:ext>
              </a:extLst>
            </p:cNvPr>
            <p:cNvSpPr/>
            <p:nvPr/>
          </p:nvSpPr>
          <p:spPr>
            <a:xfrm>
              <a:off x="2447170" y="1966947"/>
              <a:ext cx="2542275" cy="15474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AE9DDF-1607-46EA-A15C-48C572FA8C71}"/>
              </a:ext>
            </a:extLst>
          </p:cNvPr>
          <p:cNvSpPr txBox="1"/>
          <p:nvPr/>
        </p:nvSpPr>
        <p:spPr>
          <a:xfrm>
            <a:off x="7202206" y="3269335"/>
            <a:ext cx="17490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Leser: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200" dirty="0"/>
              <a:t>V440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200" dirty="0"/>
              <a:t>Fagspesifikk BIM-data</a:t>
            </a:r>
          </a:p>
          <a:p>
            <a:r>
              <a:rPr lang="nb-NO" sz="1200" dirty="0"/>
              <a:t>Skriver: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200" dirty="0"/>
              <a:t>Status skade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A7EF4580-5A2C-4A17-A43C-6EBA61048212}"/>
              </a:ext>
            </a:extLst>
          </p:cNvPr>
          <p:cNvSpPr/>
          <p:nvPr/>
        </p:nvSpPr>
        <p:spPr>
          <a:xfrm rot="11374714">
            <a:off x="2865158" y="2246120"/>
            <a:ext cx="1146384" cy="291690"/>
          </a:xfrm>
          <a:prstGeom prst="lef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0A9487-8B9E-4927-B52B-C34A4A474C3E}"/>
              </a:ext>
            </a:extLst>
          </p:cNvPr>
          <p:cNvSpPr txBox="1"/>
          <p:nvPr/>
        </p:nvSpPr>
        <p:spPr>
          <a:xfrm>
            <a:off x="1595701" y="1956564"/>
            <a:ext cx="1096363" cy="4001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/>
              <a:t>V441</a:t>
            </a:r>
          </a:p>
        </p:txBody>
      </p:sp>
      <p:pic>
        <p:nvPicPr>
          <p:cNvPr id="1030" name="Picture 6" descr="Bilderesultater for statens vegvesen logo">
            <a:extLst>
              <a:ext uri="{FF2B5EF4-FFF2-40B4-BE49-F238E27FC236}">
                <a16:creationId xmlns:a16="http://schemas.microsoft.com/office/drawing/2014/main" id="{2893C287-0B30-43DC-8B1A-080C4D86C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87" y="3878501"/>
            <a:ext cx="1532242" cy="80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il: vänster-höger 30">
            <a:extLst>
              <a:ext uri="{FF2B5EF4-FFF2-40B4-BE49-F238E27FC236}">
                <a16:creationId xmlns:a16="http://schemas.microsoft.com/office/drawing/2014/main" id="{30AF0D09-80A8-4F36-9B4B-D3E9DDE504B2}"/>
              </a:ext>
            </a:extLst>
          </p:cNvPr>
          <p:cNvSpPr/>
          <p:nvPr/>
        </p:nvSpPr>
        <p:spPr>
          <a:xfrm rot="19864048">
            <a:off x="2496772" y="3655284"/>
            <a:ext cx="1750150" cy="249629"/>
          </a:xfrm>
          <a:prstGeom prst="leftRightArrow">
            <a:avLst>
              <a:gd name="adj1" fmla="val 50000"/>
              <a:gd name="adj2" fmla="val 46109"/>
            </a:avLst>
          </a:prstGeom>
          <a:solidFill>
            <a:srgbClr val="FFB7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8C4BAF-7869-46BC-AEAB-6DF764272EB7}"/>
              </a:ext>
            </a:extLst>
          </p:cNvPr>
          <p:cNvSpPr txBox="1"/>
          <p:nvPr/>
        </p:nvSpPr>
        <p:spPr>
          <a:xfrm>
            <a:off x="9182022" y="4741819"/>
            <a:ext cx="25801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Trimble Connect: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600" dirty="0"/>
              <a:t>Innsynsverktøy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600" dirty="0"/>
              <a:t>Visualiser BIM-data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nb-NO" sz="1600" dirty="0"/>
              <a:t>Rapportert skade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nb-NO" sz="1600" dirty="0"/>
              <a:t>Risiko for skade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600" dirty="0"/>
              <a:t>Hent ut BIM-data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600" dirty="0"/>
              <a:t>Tilføy BIM-data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390288-52C4-4665-A3F3-6A682518A042}"/>
              </a:ext>
            </a:extLst>
          </p:cNvPr>
          <p:cNvSpPr txBox="1"/>
          <p:nvPr/>
        </p:nvSpPr>
        <p:spPr>
          <a:xfrm>
            <a:off x="2738757" y="2445131"/>
            <a:ext cx="126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Benytter ontologien til dynamisk skjema</a:t>
            </a:r>
            <a:endParaRPr lang="nb-NO" sz="1100" dirty="0"/>
          </a:p>
        </p:txBody>
      </p:sp>
      <p:pic>
        <p:nvPicPr>
          <p:cNvPr id="31" name="Picture 6" descr="Bilderesultater for statens vegvesen logo">
            <a:extLst>
              <a:ext uri="{FF2B5EF4-FFF2-40B4-BE49-F238E27FC236}">
                <a16:creationId xmlns:a16="http://schemas.microsoft.com/office/drawing/2014/main" id="{CAEF7F7B-419B-420C-BAF4-370AF91C5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0" t="1" r="25754" b="35798"/>
          <a:stretch/>
        </p:blipFill>
        <p:spPr bwMode="auto">
          <a:xfrm>
            <a:off x="1111358" y="1512538"/>
            <a:ext cx="556124" cy="38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er for buildingsmart norway logo">
            <a:extLst>
              <a:ext uri="{FF2B5EF4-FFF2-40B4-BE49-F238E27FC236}">
                <a16:creationId xmlns:a16="http://schemas.microsoft.com/office/drawing/2014/main" id="{8089818A-43D2-417A-95B5-EAD548E9C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59"/>
          <a:stretch/>
        </p:blipFill>
        <p:spPr bwMode="auto">
          <a:xfrm>
            <a:off x="1065884" y="2271941"/>
            <a:ext cx="483124" cy="4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E1BB72-A6EF-4FF7-95E3-5F96AB4F5C92}"/>
              </a:ext>
            </a:extLst>
          </p:cNvPr>
          <p:cNvSpPr txBox="1"/>
          <p:nvPr/>
        </p:nvSpPr>
        <p:spPr>
          <a:xfrm>
            <a:off x="3090367" y="4128982"/>
            <a:ext cx="126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Henter/legger til relevant informasjon</a:t>
            </a:r>
            <a:endParaRPr lang="nb-NO" sz="1100" dirty="0"/>
          </a:p>
        </p:txBody>
      </p:sp>
      <p:pic>
        <p:nvPicPr>
          <p:cNvPr id="36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01E52003-0E66-4EBE-85E8-EE63651D6C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 b="5650"/>
          <a:stretch/>
        </p:blipFill>
        <p:spPr>
          <a:xfrm>
            <a:off x="5130479" y="1113412"/>
            <a:ext cx="1334206" cy="5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8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6922C3C-F1D2-4BDB-B1F6-EE9B4C6A60E0}"/>
              </a:ext>
            </a:extLst>
          </p:cNvPr>
          <p:cNvCxnSpPr>
            <a:cxnSpLocks/>
          </p:cNvCxnSpPr>
          <p:nvPr/>
        </p:nvCxnSpPr>
        <p:spPr bwMode="auto">
          <a:xfrm>
            <a:off x="-24680" y="1052736"/>
            <a:ext cx="1221668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E6A0CC4B-4738-4521-828F-1D95E62A23F3}"/>
              </a:ext>
            </a:extLst>
          </p:cNvPr>
          <p:cNvCxnSpPr>
            <a:cxnSpLocks/>
          </p:cNvCxnSpPr>
          <p:nvPr/>
        </p:nvCxnSpPr>
        <p:spPr bwMode="auto">
          <a:xfrm>
            <a:off x="0" y="6597352"/>
            <a:ext cx="1219200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0C0096AB-83AD-4BCB-AACE-A4496790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 b="5650"/>
          <a:stretch/>
        </p:blipFill>
        <p:spPr>
          <a:xfrm>
            <a:off x="119336" y="66281"/>
            <a:ext cx="2155171" cy="9144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BAE8CB-8CEA-40BA-870E-63F2EDE64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97"/>
          <a:stretch/>
        </p:blipFill>
        <p:spPr>
          <a:xfrm>
            <a:off x="549854" y="1981991"/>
            <a:ext cx="3213764" cy="331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832B937A-DE77-474F-A075-400B383B6FD4}"/>
              </a:ext>
            </a:extLst>
          </p:cNvPr>
          <p:cNvSpPr/>
          <p:nvPr/>
        </p:nvSpPr>
        <p:spPr>
          <a:xfrm>
            <a:off x="5718925" y="3136700"/>
            <a:ext cx="1729409" cy="1190132"/>
          </a:xfrm>
          <a:prstGeom prst="flowChartMagneticDisk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b-N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Skaderapport backend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358C50B4-38EC-4FCF-854D-A6C6981FEBDA}"/>
              </a:ext>
            </a:extLst>
          </p:cNvPr>
          <p:cNvSpPr/>
          <p:nvPr/>
        </p:nvSpPr>
        <p:spPr>
          <a:xfrm>
            <a:off x="9539179" y="3136707"/>
            <a:ext cx="1729409" cy="1190125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>
                    <a:lumMod val="95000"/>
                  </a:schemeClr>
                </a:solidFill>
              </a:rPr>
              <a:t>V441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BC0BFFF8-100D-433F-904F-4F58CD4FBC01}"/>
              </a:ext>
            </a:extLst>
          </p:cNvPr>
          <p:cNvSpPr/>
          <p:nvPr/>
        </p:nvSpPr>
        <p:spPr>
          <a:xfrm rot="10800000">
            <a:off x="4078016" y="3177412"/>
            <a:ext cx="1146384" cy="291690"/>
          </a:xfrm>
          <a:prstGeom prst="lef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D4163-78B2-40EC-BA87-34AF5B58108F}"/>
              </a:ext>
            </a:extLst>
          </p:cNvPr>
          <p:cNvSpPr txBox="1"/>
          <p:nvPr/>
        </p:nvSpPr>
        <p:spPr>
          <a:xfrm>
            <a:off x="4076568" y="2915802"/>
            <a:ext cx="930063" cy="2616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b-NO" sz="1100" dirty="0"/>
              <a:t>Skade på stål</a:t>
            </a:r>
            <a:endParaRPr 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9A7A4-8464-4AA8-9D79-5C6EA15AC16A}"/>
              </a:ext>
            </a:extLst>
          </p:cNvPr>
          <p:cNvSpPr txBox="1"/>
          <p:nvPr/>
        </p:nvSpPr>
        <p:spPr>
          <a:xfrm>
            <a:off x="7465290" y="2109562"/>
            <a:ext cx="1938351" cy="11079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b-NO" sz="1100" noProof="1"/>
              <a:t>select distinct ?uri ?name </a:t>
            </a:r>
          </a:p>
          <a:p>
            <a:r>
              <a:rPr lang="nb-NO" sz="1100" noProof="1"/>
              <a:t>where</a:t>
            </a:r>
          </a:p>
          <a:p>
            <a:r>
              <a:rPr lang="nb-NO" sz="1100" noProof="1"/>
              <a:t>{</a:t>
            </a:r>
          </a:p>
          <a:p>
            <a:r>
              <a:rPr lang="nb-NO" sz="1100" noProof="1"/>
              <a:t>    ?uri a v441:Skade_pa_stal .  </a:t>
            </a:r>
          </a:p>
          <a:p>
            <a:r>
              <a:rPr lang="nb-NO" sz="1100" noProof="1"/>
              <a:t>    ?uri rdfs:label ?name.</a:t>
            </a:r>
          </a:p>
          <a:p>
            <a:r>
              <a:rPr lang="nb-NO" sz="1100" noProof="1"/>
              <a:t>}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740179B5-10D3-4528-B916-408DC32B19AB}"/>
              </a:ext>
            </a:extLst>
          </p:cNvPr>
          <p:cNvSpPr/>
          <p:nvPr/>
        </p:nvSpPr>
        <p:spPr>
          <a:xfrm rot="10800000">
            <a:off x="7784358" y="3229764"/>
            <a:ext cx="1146384" cy="291690"/>
          </a:xfrm>
          <a:prstGeom prst="lef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99FCE6CB-94F3-4B07-813B-0BE19F568184}"/>
              </a:ext>
            </a:extLst>
          </p:cNvPr>
          <p:cNvSpPr/>
          <p:nvPr/>
        </p:nvSpPr>
        <p:spPr>
          <a:xfrm>
            <a:off x="7826789" y="3944006"/>
            <a:ext cx="1146384" cy="291690"/>
          </a:xfrm>
          <a:prstGeom prst="lef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4AC3D2-C767-4B11-B481-A08F717AD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107" y="4279158"/>
            <a:ext cx="1419617" cy="9828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9" name="Arrow: Left 38">
            <a:extLst>
              <a:ext uri="{FF2B5EF4-FFF2-40B4-BE49-F238E27FC236}">
                <a16:creationId xmlns:a16="http://schemas.microsoft.com/office/drawing/2014/main" id="{9D67E5D7-4CA9-47FC-A1E7-8AB16E39BD9D}"/>
              </a:ext>
            </a:extLst>
          </p:cNvPr>
          <p:cNvSpPr/>
          <p:nvPr/>
        </p:nvSpPr>
        <p:spPr>
          <a:xfrm>
            <a:off x="4048531" y="3944006"/>
            <a:ext cx="1146384" cy="291690"/>
          </a:xfrm>
          <a:prstGeom prst="lef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085FC3A-DB7A-4D7F-87E1-F0235F096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284" y="4279158"/>
            <a:ext cx="1419617" cy="9828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41" name="textruta 25">
            <a:extLst>
              <a:ext uri="{FF2B5EF4-FFF2-40B4-BE49-F238E27FC236}">
                <a16:creationId xmlns:a16="http://schemas.microsoft.com/office/drawing/2014/main" id="{910B79E2-9E37-4BC4-AC71-45DED590EEB5}"/>
              </a:ext>
            </a:extLst>
          </p:cNvPr>
          <p:cNvSpPr txBox="1"/>
          <p:nvPr/>
        </p:nvSpPr>
        <p:spPr>
          <a:xfrm>
            <a:off x="4413228" y="292670"/>
            <a:ext cx="474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dirty="0">
                <a:solidFill>
                  <a:srgbClr val="00559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Request fra egen backend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3F1356-42BF-4D87-A575-4A3FB299143C}"/>
              </a:ext>
            </a:extLst>
          </p:cNvPr>
          <p:cNvSpPr txBox="1"/>
          <p:nvPr/>
        </p:nvSpPr>
        <p:spPr>
          <a:xfrm>
            <a:off x="8193053" y="3600961"/>
            <a:ext cx="482824" cy="2616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b-NO" sz="1100" noProof="1"/>
              <a:t>HTTP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8B1518-779E-45EC-AD01-C262FA4209C7}"/>
              </a:ext>
            </a:extLst>
          </p:cNvPr>
          <p:cNvSpPr txBox="1"/>
          <p:nvPr/>
        </p:nvSpPr>
        <p:spPr>
          <a:xfrm>
            <a:off x="4380311" y="3563434"/>
            <a:ext cx="482824" cy="2616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b-NO" sz="1100" noProof="1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352200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6922C3C-F1D2-4BDB-B1F6-EE9B4C6A60E0}"/>
              </a:ext>
            </a:extLst>
          </p:cNvPr>
          <p:cNvCxnSpPr>
            <a:cxnSpLocks/>
          </p:cNvCxnSpPr>
          <p:nvPr/>
        </p:nvCxnSpPr>
        <p:spPr bwMode="auto">
          <a:xfrm>
            <a:off x="-24680" y="1052736"/>
            <a:ext cx="1221668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E6A0CC4B-4738-4521-828F-1D95E62A23F3}"/>
              </a:ext>
            </a:extLst>
          </p:cNvPr>
          <p:cNvCxnSpPr>
            <a:cxnSpLocks/>
          </p:cNvCxnSpPr>
          <p:nvPr/>
        </p:nvCxnSpPr>
        <p:spPr bwMode="auto">
          <a:xfrm>
            <a:off x="0" y="6597352"/>
            <a:ext cx="1219200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0C0096AB-83AD-4BCB-AACE-A4496790F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 b="5650"/>
          <a:stretch/>
        </p:blipFill>
        <p:spPr>
          <a:xfrm>
            <a:off x="119336" y="66281"/>
            <a:ext cx="2155171" cy="9144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BAE8CB-8CEA-40BA-870E-63F2EDE64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97"/>
          <a:stretch/>
        </p:blipFill>
        <p:spPr>
          <a:xfrm>
            <a:off x="2200535" y="1995148"/>
            <a:ext cx="3213764" cy="331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358C50B4-38EC-4FCF-854D-A6C6981FEBDA}"/>
              </a:ext>
            </a:extLst>
          </p:cNvPr>
          <p:cNvSpPr/>
          <p:nvPr/>
        </p:nvSpPr>
        <p:spPr>
          <a:xfrm>
            <a:off x="7881016" y="3030685"/>
            <a:ext cx="1729409" cy="1190125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>
                    <a:lumMod val="95000"/>
                  </a:schemeClr>
                </a:solidFill>
              </a:rPr>
              <a:t>V441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09A7A4-8464-4AA8-9D79-5C6EA15AC16A}"/>
              </a:ext>
            </a:extLst>
          </p:cNvPr>
          <p:cNvSpPr txBox="1"/>
          <p:nvPr/>
        </p:nvSpPr>
        <p:spPr>
          <a:xfrm>
            <a:off x="5820183" y="1995148"/>
            <a:ext cx="1938351" cy="11079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b-NO" sz="1100" noProof="1"/>
              <a:t>select distinct ?uri ?name </a:t>
            </a:r>
          </a:p>
          <a:p>
            <a:r>
              <a:rPr lang="nb-NO" sz="1100" noProof="1"/>
              <a:t>where</a:t>
            </a:r>
          </a:p>
          <a:p>
            <a:r>
              <a:rPr lang="nb-NO" sz="1100" noProof="1"/>
              <a:t>{</a:t>
            </a:r>
          </a:p>
          <a:p>
            <a:r>
              <a:rPr lang="nb-NO" sz="1100" noProof="1"/>
              <a:t>    ?uri a v441:Skade_pa_stal .  </a:t>
            </a:r>
          </a:p>
          <a:p>
            <a:r>
              <a:rPr lang="nb-NO" sz="1100" noProof="1"/>
              <a:t>    ?uri rdfs:label ?name.</a:t>
            </a:r>
          </a:p>
          <a:p>
            <a:r>
              <a:rPr lang="nb-NO" sz="1100" noProof="1"/>
              <a:t>}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740179B5-10D3-4528-B916-408DC32B19AB}"/>
              </a:ext>
            </a:extLst>
          </p:cNvPr>
          <p:cNvSpPr/>
          <p:nvPr/>
        </p:nvSpPr>
        <p:spPr>
          <a:xfrm rot="10800000">
            <a:off x="6139251" y="3115350"/>
            <a:ext cx="1146384" cy="291690"/>
          </a:xfrm>
          <a:prstGeom prst="lef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99FCE6CB-94F3-4B07-813B-0BE19F568184}"/>
              </a:ext>
            </a:extLst>
          </p:cNvPr>
          <p:cNvSpPr/>
          <p:nvPr/>
        </p:nvSpPr>
        <p:spPr>
          <a:xfrm>
            <a:off x="6181682" y="3848642"/>
            <a:ext cx="1146384" cy="291690"/>
          </a:xfrm>
          <a:prstGeom prst="lef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4AC3D2-C767-4B11-B481-A08F717AD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64744"/>
            <a:ext cx="1419617" cy="9828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6" name="textruta 25">
            <a:extLst>
              <a:ext uri="{FF2B5EF4-FFF2-40B4-BE49-F238E27FC236}">
                <a16:creationId xmlns:a16="http://schemas.microsoft.com/office/drawing/2014/main" id="{B277DF5A-1494-43AF-8235-8FE774B270A6}"/>
              </a:ext>
            </a:extLst>
          </p:cNvPr>
          <p:cNvSpPr txBox="1"/>
          <p:nvPr/>
        </p:nvSpPr>
        <p:spPr>
          <a:xfrm>
            <a:off x="4413227" y="292670"/>
            <a:ext cx="509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dirty="0">
                <a:solidFill>
                  <a:srgbClr val="00559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Request direkte fra nettleser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9B52A-52B9-4FF3-A442-F8126E04CEA1}"/>
              </a:ext>
            </a:extLst>
          </p:cNvPr>
          <p:cNvSpPr txBox="1"/>
          <p:nvPr/>
        </p:nvSpPr>
        <p:spPr>
          <a:xfrm>
            <a:off x="6513462" y="3494942"/>
            <a:ext cx="482824" cy="2616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nb-NO" sz="1100" noProof="1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21782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6B517C4-D17B-4C9D-AE3D-B11EC0C0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57" y="1989572"/>
            <a:ext cx="4652175" cy="331514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F6922C3C-F1D2-4BDB-B1F6-EE9B4C6A60E0}"/>
              </a:ext>
            </a:extLst>
          </p:cNvPr>
          <p:cNvCxnSpPr>
            <a:cxnSpLocks/>
          </p:cNvCxnSpPr>
          <p:nvPr/>
        </p:nvCxnSpPr>
        <p:spPr bwMode="auto">
          <a:xfrm>
            <a:off x="-24680" y="1052736"/>
            <a:ext cx="1221668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ak koppling 6">
            <a:extLst>
              <a:ext uri="{FF2B5EF4-FFF2-40B4-BE49-F238E27FC236}">
                <a16:creationId xmlns:a16="http://schemas.microsoft.com/office/drawing/2014/main" id="{E6A0CC4B-4738-4521-828F-1D95E62A23F3}"/>
              </a:ext>
            </a:extLst>
          </p:cNvPr>
          <p:cNvCxnSpPr>
            <a:cxnSpLocks/>
          </p:cNvCxnSpPr>
          <p:nvPr/>
        </p:nvCxnSpPr>
        <p:spPr bwMode="auto">
          <a:xfrm>
            <a:off x="0" y="6597352"/>
            <a:ext cx="12192000" cy="0"/>
          </a:xfrm>
          <a:prstGeom prst="line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0C0096AB-83AD-4BCB-AACE-A4496790FE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 b="5650"/>
          <a:stretch/>
        </p:blipFill>
        <p:spPr>
          <a:xfrm>
            <a:off x="119336" y="66281"/>
            <a:ext cx="2155171" cy="9144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985886-5FBE-4B59-B82C-7173136C3F15}"/>
              </a:ext>
            </a:extLst>
          </p:cNvPr>
          <p:cNvSpPr/>
          <p:nvPr/>
        </p:nvSpPr>
        <p:spPr>
          <a:xfrm>
            <a:off x="2361175" y="2180755"/>
            <a:ext cx="1421415" cy="3055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Bilderesultater for statens vegvesen logo">
            <a:extLst>
              <a:ext uri="{FF2B5EF4-FFF2-40B4-BE49-F238E27FC236}">
                <a16:creationId xmlns:a16="http://schemas.microsoft.com/office/drawing/2014/main" id="{9FA895A4-44EF-4BAC-8F3F-73ED41FC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794" y="2500094"/>
            <a:ext cx="828176" cy="43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ilderesultater for statens vegvesen logo">
            <a:extLst>
              <a:ext uri="{FF2B5EF4-FFF2-40B4-BE49-F238E27FC236}">
                <a16:creationId xmlns:a16="http://schemas.microsoft.com/office/drawing/2014/main" id="{E6325A27-B99B-4E1B-8FD2-B6741726B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6" r="26101" b="34129"/>
          <a:stretch/>
        </p:blipFill>
        <p:spPr bwMode="auto">
          <a:xfrm>
            <a:off x="2204657" y="4302258"/>
            <a:ext cx="139700" cy="9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Question Mark with solid fill">
            <a:extLst>
              <a:ext uri="{FF2B5EF4-FFF2-40B4-BE49-F238E27FC236}">
                <a16:creationId xmlns:a16="http://schemas.microsoft.com/office/drawing/2014/main" id="{7018EBCF-ED8D-492D-83BF-6DEFFFF20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7232" y="2747436"/>
            <a:ext cx="1363127" cy="1363127"/>
          </a:xfrm>
          <a:prstGeom prst="rect">
            <a:avLst/>
          </a:prstGeom>
        </p:spPr>
      </p:pic>
      <p:pic>
        <p:nvPicPr>
          <p:cNvPr id="10" name="Picture 8" descr="Bilderesultater for buildingsmart norway logo">
            <a:extLst>
              <a:ext uri="{FF2B5EF4-FFF2-40B4-BE49-F238E27FC236}">
                <a16:creationId xmlns:a16="http://schemas.microsoft.com/office/drawing/2014/main" id="{A5465B28-08C7-4E1F-9459-F3398BB75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59"/>
          <a:stretch/>
        </p:blipFill>
        <p:spPr bwMode="auto">
          <a:xfrm>
            <a:off x="2893895" y="3364070"/>
            <a:ext cx="355974" cy="35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11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155</Words>
  <Application>Microsoft Office PowerPoint</Application>
  <PresentationFormat>Widescreen</PresentationFormat>
  <Paragraphs>57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Wingdings</vt:lpstr>
      <vt:lpstr>Office-tema</vt:lpstr>
      <vt:lpstr>V411 – Skaderapport i Trimble Connect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Trimble Connect</dc:title>
  <dc:creator>Osman Raja</dc:creator>
  <cp:lastModifiedBy>Ole-Martin Fyen</cp:lastModifiedBy>
  <cp:revision>38</cp:revision>
  <dcterms:created xsi:type="dcterms:W3CDTF">2020-05-26T08:05:05Z</dcterms:created>
  <dcterms:modified xsi:type="dcterms:W3CDTF">2021-02-17T14:28:16Z</dcterms:modified>
</cp:coreProperties>
</file>